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Happy Monkey"/>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HappyMonkey-regular.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716c31bd21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716c31bd21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716c31bd21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716c31bd21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716c31bd21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716c31bd21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716c31bd21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716c31bd21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716c31bd21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716c31bd21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716c31bd21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716c31bd21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716c31bd21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716c31bd21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716dd46c16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716dd46c1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716dd46c16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716dd46c1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716dd46c16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716dd46c16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716dd46c16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716dd46c16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716c31bd21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16c31bd21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716dd46c16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716dd46c16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716dd46c1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716dd46c1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716dd46c16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716dd46c16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716dd46c16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716dd46c16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716dd46c16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716dd46c16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716dd46c16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716dd46c16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716dd46c16_1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716dd46c16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716dd46c16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716dd46c16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716dd46c16_1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716dd46c16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716dd46c16_1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716dd46c16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716c31bd21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716c31bd21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g716dd46c16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716dd46c16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716dd46c16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716dd46c16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Google Shape;72;g716c31bd2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716c31bd2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716c31bd21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716c31bd21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716c31bd21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716c31bd21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716c31bd21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716c31bd21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716c31bd21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716c31bd21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716c31bd21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716c31bd21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fUXbXzPNMoM" TargetMode="Externa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EJNOsvTnR1k" TargetMode="Externa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www.youtube.com/watch?v=r6CPzyqCff0" TargetMode="Externa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www.youtube.com/watch?v=7KKqcH3EMBI" TargetMode="Externa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akTRWJZMks0"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JC_8TYUDth8" TargetMode="External"/><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youtube.com/watch?v=Lawc3fwS0n8" TargetMode="Externa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youtube.com/watch?v=AazOs7Q8ARY" TargetMode="External"/><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www.youtube.com/watch?v=b_I9NgXKtC8" TargetMode="External"/><Relationship Id="rId4" Type="http://schemas.openxmlformats.org/officeDocument/2006/relationships/image" Target="../media/image2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dOkyKyVFnSs" TargetMode="Externa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QxSKKtUdAjU" TargetMode="Externa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56" name="Google Shape;56;p13"/>
          <p:cNvPicPr preferRelativeResize="0"/>
          <p:nvPr/>
        </p:nvPicPr>
        <p:blipFill rotWithShape="1">
          <a:blip r:embed="rId3">
            <a:alphaModFix/>
          </a:blip>
          <a:srcRect b="0" l="430" r="-429" t="0"/>
          <a:stretch/>
        </p:blipFill>
        <p:spPr>
          <a:xfrm>
            <a:off x="0" y="0"/>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8" name="Google Shape;118;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9" name="Google Shape;119;p22"/>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23"/>
          <p:cNvSpPr/>
          <p:nvPr/>
        </p:nvSpPr>
        <p:spPr>
          <a:xfrm>
            <a:off x="122575" y="276550"/>
            <a:ext cx="5834400" cy="44862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3"/>
          <p:cNvSpPr txBox="1"/>
          <p:nvPr/>
        </p:nvSpPr>
        <p:spPr>
          <a:xfrm>
            <a:off x="6077000" y="276550"/>
            <a:ext cx="2927100" cy="4486200"/>
          </a:xfrm>
          <a:prstGeom prst="rect">
            <a:avLst/>
          </a:prstGeom>
          <a:solidFill>
            <a:srgbClr val="CDF7FA"/>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are some of the worries Wilma Jean has? Can you relate to her worries?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happens to Wilma Jean when she worries?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did Wilma Jean’s teacher do to help Wilma Jean with her worrying?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Why is sorting our worries (like Wilma Jean’s teacher did) helpful?</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Make a list of your worries.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Wilma Jean the Worry Machine" id="126" name="Google Shape;126;p23" title="Wilma Jean the Worry Machine">
            <a:hlinkClick r:id="rId3"/>
          </p:cNvPr>
          <p:cNvPicPr preferRelativeResize="0"/>
          <p:nvPr/>
        </p:nvPicPr>
        <p:blipFill>
          <a:blip r:embed="rId4">
            <a:alphaModFix/>
          </a:blip>
          <a:stretch>
            <a:fillRect/>
          </a:stretch>
        </p:blipFill>
        <p:spPr>
          <a:xfrm>
            <a:off x="267300" y="475475"/>
            <a:ext cx="5511000" cy="4133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4"/>
          <p:cNvSpPr/>
          <p:nvPr/>
        </p:nvSpPr>
        <p:spPr>
          <a:xfrm>
            <a:off x="122575" y="100300"/>
            <a:ext cx="5454600" cy="48387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Write/Draw something you worry about. Why do you worry about it? How does it affect your life? Can you control it? What are some steps to take to help with this worry? </a:t>
            </a:r>
            <a:endParaRPr b="1" sz="3000">
              <a:solidFill>
                <a:schemeClr val="dk1"/>
              </a:solidFill>
              <a:latin typeface="Happy Monkey"/>
              <a:ea typeface="Happy Monkey"/>
              <a:cs typeface="Happy Monkey"/>
              <a:sym typeface="Happy Monkey"/>
            </a:endParaRPr>
          </a:p>
        </p:txBody>
      </p:sp>
      <p:pic>
        <p:nvPicPr>
          <p:cNvPr id="132" name="Google Shape;132;p24"/>
          <p:cNvPicPr preferRelativeResize="0"/>
          <p:nvPr/>
        </p:nvPicPr>
        <p:blipFill>
          <a:blip r:embed="rId3">
            <a:alphaModFix/>
          </a:blip>
          <a:stretch>
            <a:fillRect/>
          </a:stretch>
        </p:blipFill>
        <p:spPr>
          <a:xfrm>
            <a:off x="5692850" y="100300"/>
            <a:ext cx="3227413" cy="4838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39" name="Google Shape;139;p25"/>
          <p:cNvPicPr preferRelativeResize="0"/>
          <p:nvPr/>
        </p:nvPicPr>
        <p:blipFill>
          <a:blip r:embed="rId3">
            <a:alphaModFix/>
          </a:blip>
          <a:stretch>
            <a:fillRect/>
          </a:stretch>
        </p:blipFill>
        <p:spPr>
          <a:xfrm>
            <a:off x="-78050" y="-89200"/>
            <a:ext cx="9144000" cy="5143500"/>
          </a:xfrm>
          <a:prstGeom prst="rect">
            <a:avLst/>
          </a:prstGeom>
          <a:noFill/>
          <a:ln>
            <a:noFill/>
          </a:ln>
        </p:spPr>
      </p:pic>
      <p:sp>
        <p:nvSpPr>
          <p:cNvPr id="140" name="Google Shape;140;p25"/>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6"/>
          <p:cNvSpPr/>
          <p:nvPr/>
        </p:nvSpPr>
        <p:spPr>
          <a:xfrm>
            <a:off x="122575" y="276550"/>
            <a:ext cx="5834400" cy="44862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6"/>
          <p:cNvSpPr txBox="1"/>
          <p:nvPr/>
        </p:nvSpPr>
        <p:spPr>
          <a:xfrm>
            <a:off x="6077000" y="276550"/>
            <a:ext cx="2927100" cy="4486200"/>
          </a:xfrm>
          <a:prstGeom prst="rect">
            <a:avLst/>
          </a:prstGeom>
          <a:solidFill>
            <a:srgbClr val="F4AEF8"/>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are some things that make you feel nervous or worried?</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clever ways did you learn to balance the nervous feelings with calm feelings?</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Practice the finger breathing strategy along with the video.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How to beat nerves! | Cosmic Kids Zen Den - Mindfulness for kids&#10;Join Jaime in the Zen Den to talk about something we all get sometimes - NERVES! &#10;Why do we feel nervous sometimes - before a public performance or big event - and what can we do about it? &#10;Jaime shares a really useful way of dealing with them.&#10;Zen Den is a series of mindfulness for kids videos from the makers of Cosmic Kids Yoga.&#10;&#10;Read, move and learn with our fun yoga story books! http://www.cosmickids.com/products/type/books/&#10;&#10;Learn to teach kids yoga with Jaime: http://www.cosmickids.com/learn/&#10;Like Cosmic Kids on Facebook: https://www.facebook.com/cosmickidsyoga/ &#10;Stream all our videos ad-free: https://cosmickids.vhx.tv&#10;Have you seen our DVDs? https://www.amazon.co.uk/Cosmic-Kids-Yoga-DVD-stories/dp/B009VFZ49W &#10;Visit our Cosmic Kids Yoga shop! http://www.cosmickids.com/shop/&#10;&#10;Don't forget to subscribe! http://bit.ly/cosmickidsyoga" id="147" name="Google Shape;147;p26" title="How to beat nerves! | Cosmic Kids Zen Den - Mindfulness for kids">
            <a:hlinkClick r:id="rId3"/>
          </p:cNvPr>
          <p:cNvPicPr preferRelativeResize="0"/>
          <p:nvPr/>
        </p:nvPicPr>
        <p:blipFill>
          <a:blip r:embed="rId4">
            <a:alphaModFix/>
          </a:blip>
          <a:stretch>
            <a:fillRect/>
          </a:stretch>
        </p:blipFill>
        <p:spPr>
          <a:xfrm>
            <a:off x="122575" y="384750"/>
            <a:ext cx="5504850" cy="41286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7"/>
          <p:cNvSpPr/>
          <p:nvPr/>
        </p:nvSpPr>
        <p:spPr>
          <a:xfrm>
            <a:off x="122575" y="100300"/>
            <a:ext cx="5454600" cy="48387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Set a timer for 4 minutes. Think of ALL the things you feel worried about. Now practice the finger breathing exercise you learned in the video. How do you feel?</a:t>
            </a:r>
            <a:endParaRPr b="1" sz="3000">
              <a:solidFill>
                <a:schemeClr val="dk1"/>
              </a:solidFill>
              <a:latin typeface="Happy Monkey"/>
              <a:ea typeface="Happy Monkey"/>
              <a:cs typeface="Happy Monkey"/>
              <a:sym typeface="Happy Monkey"/>
            </a:endParaRPr>
          </a:p>
        </p:txBody>
      </p:sp>
      <p:pic>
        <p:nvPicPr>
          <p:cNvPr id="153" name="Google Shape;153;p27"/>
          <p:cNvPicPr preferRelativeResize="0"/>
          <p:nvPr/>
        </p:nvPicPr>
        <p:blipFill>
          <a:blip r:embed="rId3">
            <a:alphaModFix/>
          </a:blip>
          <a:stretch>
            <a:fillRect/>
          </a:stretch>
        </p:blipFill>
        <p:spPr>
          <a:xfrm>
            <a:off x="5692850" y="100300"/>
            <a:ext cx="3227413" cy="483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0" name="Google Shape;160;p2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1" name="Google Shape;161;p28"/>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9"/>
          <p:cNvSpPr/>
          <p:nvPr/>
        </p:nvSpPr>
        <p:spPr>
          <a:xfrm>
            <a:off x="122575" y="276550"/>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9"/>
          <p:cNvSpPr txBox="1"/>
          <p:nvPr/>
        </p:nvSpPr>
        <p:spPr>
          <a:xfrm>
            <a:off x="6077000" y="276550"/>
            <a:ext cx="2927100" cy="4486200"/>
          </a:xfrm>
          <a:prstGeom prst="rect">
            <a:avLst/>
          </a:prstGeom>
          <a:solidFill>
            <a:srgbClr val="F37AC9"/>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What is “the beast” in the video?</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What made Mojo’s beast appear?</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Think about a time you have experienced “the beast.”</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Try the mindful breathing exercise on the next slide. Notice how you feel after.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Activity 1: The Beast&#10;&#10;Visit https://www.classdojo.com/ideas/ to find the rest of this activity, and four more activities to help your kids or students learn how to manage their emotions through mindfulness!&#10;&#10;These activities have been developed by ClassDojo in collaboration with Yale University's Center for Emotional Intelligence." id="168" name="Google Shape;168;p29" title="Mindfulness for students - Activity #1">
            <a:hlinkClick r:id="rId3"/>
          </p:cNvPr>
          <p:cNvPicPr preferRelativeResize="0"/>
          <p:nvPr/>
        </p:nvPicPr>
        <p:blipFill>
          <a:blip r:embed="rId4">
            <a:alphaModFix/>
          </a:blip>
          <a:stretch>
            <a:fillRect/>
          </a:stretch>
        </p:blipFill>
        <p:spPr>
          <a:xfrm>
            <a:off x="379300" y="549700"/>
            <a:ext cx="5422825" cy="4067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30"/>
          <p:cNvSpPr/>
          <p:nvPr/>
        </p:nvSpPr>
        <p:spPr>
          <a:xfrm>
            <a:off x="122575" y="276550"/>
            <a:ext cx="88575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 How do you feel after taking time to breathe?&#10;&#10;2. When could you use breathing to help you tame your beast?" id="174" name="Google Shape;174;p30" title="Mindsfulness 2: Mindful breathing with Mojo">
            <a:hlinkClick r:id="rId3"/>
          </p:cNvPr>
          <p:cNvPicPr preferRelativeResize="0"/>
          <p:nvPr/>
        </p:nvPicPr>
        <p:blipFill>
          <a:blip r:embed="rId4">
            <a:alphaModFix/>
          </a:blip>
          <a:stretch>
            <a:fillRect/>
          </a:stretch>
        </p:blipFill>
        <p:spPr>
          <a:xfrm>
            <a:off x="1726866" y="362950"/>
            <a:ext cx="5764810" cy="4323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31"/>
          <p:cNvSpPr/>
          <p:nvPr/>
        </p:nvSpPr>
        <p:spPr>
          <a:xfrm>
            <a:off x="122575" y="276550"/>
            <a:ext cx="52182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1"/>
          <p:cNvSpPr txBox="1"/>
          <p:nvPr/>
        </p:nvSpPr>
        <p:spPr>
          <a:xfrm>
            <a:off x="91825" y="276550"/>
            <a:ext cx="52182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Think about a time when </a:t>
            </a:r>
            <a:r>
              <a:rPr b="1" i="1" lang="en" sz="3000">
                <a:solidFill>
                  <a:schemeClr val="dk1"/>
                </a:solidFill>
                <a:latin typeface="Happy Monkey"/>
                <a:ea typeface="Happy Monkey"/>
                <a:cs typeface="Happy Monkey"/>
                <a:sym typeface="Happy Monkey"/>
              </a:rPr>
              <a:t>your</a:t>
            </a:r>
            <a:r>
              <a:rPr b="1" lang="en" sz="3000">
                <a:solidFill>
                  <a:schemeClr val="dk1"/>
                </a:solidFill>
                <a:latin typeface="Happy Monkey"/>
                <a:ea typeface="Happy Monkey"/>
                <a:cs typeface="Happy Monkey"/>
                <a:sym typeface="Happy Monkey"/>
              </a:rPr>
              <a:t> “beast” appeared. Draw a picture of your beast. </a:t>
            </a:r>
            <a:endParaRPr b="1" sz="3000">
              <a:solidFill>
                <a:schemeClr val="dk1"/>
              </a:solidFill>
              <a:latin typeface="Happy Monkey"/>
              <a:ea typeface="Happy Monkey"/>
              <a:cs typeface="Happy Monkey"/>
              <a:sym typeface="Happy Monkey"/>
            </a:endParaRPr>
          </a:p>
        </p:txBody>
      </p:sp>
      <p:pic>
        <p:nvPicPr>
          <p:cNvPr id="181" name="Google Shape;181;p31"/>
          <p:cNvPicPr preferRelativeResize="0"/>
          <p:nvPr/>
        </p:nvPicPr>
        <p:blipFill rotWithShape="1">
          <a:blip r:embed="rId3">
            <a:alphaModFix/>
          </a:blip>
          <a:srcRect b="0" l="23759" r="31564" t="0"/>
          <a:stretch/>
        </p:blipFill>
        <p:spPr>
          <a:xfrm>
            <a:off x="5433100" y="276550"/>
            <a:ext cx="3560701" cy="448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sp>
        <p:nvSpPr>
          <p:cNvPr id="61" name="Google Shape;61;p14"/>
          <p:cNvSpPr/>
          <p:nvPr/>
        </p:nvSpPr>
        <p:spPr>
          <a:xfrm>
            <a:off x="122575" y="276550"/>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Get ready for all the feels with the latest episode of &quot;StoryBots Super Songs.&quot; Help your child understand their emotions with songs about feeling happy, sad, silly and more!&#10;&#10;The StoryBots are curious little creatures who live beneath our screens, offering a world of learning and fun for kids. The Emmy Award-winning “Ask the StoryBots” is now streaming on Netflix!" id="62" name="Google Shape;62;p14" title="&quot;Emotions&quot; - StoryBots Super Songs Episode 8 | Netflix Jr">
            <a:hlinkClick r:id="rId3"/>
          </p:cNvPr>
          <p:cNvPicPr preferRelativeResize="0"/>
          <p:nvPr/>
        </p:nvPicPr>
        <p:blipFill>
          <a:blip r:embed="rId4">
            <a:alphaModFix/>
          </a:blip>
          <a:stretch>
            <a:fillRect/>
          </a:stretch>
        </p:blipFill>
        <p:spPr>
          <a:xfrm>
            <a:off x="344587" y="498251"/>
            <a:ext cx="5390375" cy="4042775"/>
          </a:xfrm>
          <a:prstGeom prst="rect">
            <a:avLst/>
          </a:prstGeom>
          <a:noFill/>
          <a:ln>
            <a:noFill/>
          </a:ln>
        </p:spPr>
      </p:pic>
      <p:sp>
        <p:nvSpPr>
          <p:cNvPr id="63" name="Google Shape;63;p14"/>
          <p:cNvSpPr txBox="1"/>
          <p:nvPr/>
        </p:nvSpPr>
        <p:spPr>
          <a:xfrm>
            <a:off x="6077000" y="276550"/>
            <a:ext cx="2927100" cy="4486200"/>
          </a:xfrm>
          <a:prstGeom prst="rect">
            <a:avLst/>
          </a:prstGeom>
          <a:solidFill>
            <a:srgbClr val="F37AC9"/>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Clr>
                <a:schemeClr val="dk1"/>
              </a:buClr>
              <a:buSzPts val="1100"/>
              <a:buFont typeface="Arial"/>
              <a:buNone/>
            </a:pPr>
            <a:r>
              <a:rPr b="1" lang="en">
                <a:latin typeface="Happy Monkey"/>
                <a:ea typeface="Happy Monkey"/>
                <a:cs typeface="Happy Monkey"/>
                <a:sym typeface="Happy Monkey"/>
              </a:rPr>
              <a:t>Which emotion are you feeling right now?</a:t>
            </a:r>
            <a:endParaRPr b="1">
              <a:latin typeface="Happy Monkey"/>
              <a:ea typeface="Happy Monkey"/>
              <a:cs typeface="Happy Monkey"/>
              <a:sym typeface="Happy Monkey"/>
            </a:endParaRPr>
          </a:p>
          <a:p>
            <a:pPr indent="0" lvl="0" marL="0" rtl="0" algn="l">
              <a:lnSpc>
                <a:spcPct val="110000"/>
              </a:lnSpc>
              <a:spcBef>
                <a:spcPts val="800"/>
              </a:spcBef>
              <a:spcAft>
                <a:spcPts val="0"/>
              </a:spcAft>
              <a:buClr>
                <a:schemeClr val="dk1"/>
              </a:buClr>
              <a:buSzPts val="1100"/>
              <a:buFont typeface="Arial"/>
              <a:buNone/>
            </a:pPr>
            <a:r>
              <a:rPr b="1" lang="en">
                <a:latin typeface="Happy Monkey"/>
                <a:ea typeface="Happy Monkey"/>
                <a:cs typeface="Happy Monkey"/>
                <a:sym typeface="Happy Monkey"/>
              </a:rPr>
              <a:t>What can you do when you are feeling grumpy?</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What can you do when you are feeling sad?</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Clr>
                <a:schemeClr val="dk1"/>
              </a:buClr>
              <a:buSzPts val="1100"/>
              <a:buFont typeface="Arial"/>
              <a:buNone/>
            </a:pPr>
            <a:r>
              <a:rPr b="1" lang="en">
                <a:latin typeface="Happy Monkey"/>
                <a:ea typeface="Happy Monkey"/>
                <a:cs typeface="Happy Monkey"/>
                <a:sym typeface="Happy Monkey"/>
              </a:rPr>
              <a:t>Make a list of all of the things that make you happy.</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8" name="Google Shape;188;p3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9" name="Google Shape;189;p32"/>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33"/>
          <p:cNvSpPr/>
          <p:nvPr/>
        </p:nvSpPr>
        <p:spPr>
          <a:xfrm>
            <a:off x="122575" y="276550"/>
            <a:ext cx="5834400" cy="44862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3"/>
          <p:cNvSpPr txBox="1"/>
          <p:nvPr/>
        </p:nvSpPr>
        <p:spPr>
          <a:xfrm>
            <a:off x="6077000" y="276550"/>
            <a:ext cx="2927100" cy="4486200"/>
          </a:xfrm>
          <a:prstGeom prst="rect">
            <a:avLst/>
          </a:prstGeom>
          <a:solidFill>
            <a:srgbClr val="F3DC9C"/>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How do you feel about making mistakes?</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Were you ever afraid of something but you did it anyway? What made you try something scary?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Beatrice “felt her stomach jumping around inside her.” How do you think she is feeling? How do you know?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In your opinion, which is more important: learning from your mistakes or being perfect?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Kids Books: THE GIRL WHO NEVER MADE MISTAKES read aloud for children finds famous perfectionist Beatrice ready for the big talent contest! She always wins, but something unexpected is about to happen. It’s a Growth Mindset KidTime StoryTime about daring to make mistakes in order to grow, learn, and even have fun! &#10;&#10;Presented by StoryTeller, the perfectionist Green Bear, and the not-a-perfectionist Pink Bear!&#10;&#10;Written by Mark Pett and Gary Rubinstein and drawn by Mark Pett, who was VERY excited to have us read you his book on KidTime StoryTime!&#10;Published by Sourcebooks/Jabberwocky!&#10;&#10;KidTime StoryTime is a Kids YouTube Channel all about kids books read aloud with love, funny voices &amp; wacky puppets...to entertain, educate &amp; inspire a love of reading! StoryTeller &amp; her peppy puppets read aloud all kinds of children stories every week. From monsters to princesses to dinosaurs, Disney books, the ABCs, even bilingual and nonfiction story time! Ideal from birth through approximately 99 years of age.  Because kids books are seriously awesome &amp; surprisingly deep. No Kidding.&#10;&#10;DEAR PARENTS &amp; EDUCATORS! BUY THE BOOK HERE: http://kidtimestorytime.com/go/the-girl-who-never-made-mistakes/ Your purchase helps support our free channel &amp; the author at no additional cost to you.&#10;&#10;SUBSCRIBE @ http://ow.ly/SLdiP &amp; BECOME A KidTime StoryTimer! &#10;&#10;YOU CAN BUY OUR PUPPETS HERE:&#10;DOUG THE DINOSAUR: http://kidtimestorytime.com/go/doug-the-dinosaur/&#10;HOOTY THE OWL: http://kidtimestorytime.com/go/hooty-the-owl/&#10;CORNY THE UNICORN: http://kidtimestorytime.com/go/corny-the-unicorn/&#10;FUSCHIA FISH: http://kidtimestorytime.com/go/fuschia-fish/&#10;WHITE RAT: http://kidtimestorytime.com/go/white-rat/&#10;ABUELA BEAR: http://kidtimestorytime.com/go/abuela-bear/&#10;TWOTONE THE CAT: http://kidtimestorytime.com/go/twotone-stuffed-animal-cat/&#10;&#10;Facebook: https://www.facebook.com/KidTimeStoryTime/&#10;Instagram: https://www.instagram.com/kidtimestorytime/&#10;Twitter: https://twitter.com/KidTimeStory&#10;Website: http://KidTimeStoryTime.com&#10;&#10;#KidTimeStoryTime" id="196" name="Google Shape;196;p33" title="The Girl Who Never Made Mistakes |  a Growth Mindset Book for Kids">
            <a:hlinkClick r:id="rId3"/>
          </p:cNvPr>
          <p:cNvPicPr preferRelativeResize="0"/>
          <p:nvPr/>
        </p:nvPicPr>
        <p:blipFill>
          <a:blip r:embed="rId4">
            <a:alphaModFix/>
          </a:blip>
          <a:stretch>
            <a:fillRect/>
          </a:stretch>
        </p:blipFill>
        <p:spPr>
          <a:xfrm>
            <a:off x="358775" y="508700"/>
            <a:ext cx="5363075" cy="4022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4"/>
          <p:cNvSpPr/>
          <p:nvPr/>
        </p:nvSpPr>
        <p:spPr>
          <a:xfrm>
            <a:off x="122575" y="100300"/>
            <a:ext cx="4952100" cy="48387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Clr>
                <a:schemeClr val="dk1"/>
              </a:buClr>
              <a:buSzPts val="1100"/>
              <a:buFont typeface="Arial"/>
              <a:buNone/>
            </a:pPr>
            <a:r>
              <a:rPr b="1" lang="en" sz="3000">
                <a:solidFill>
                  <a:schemeClr val="dk1"/>
                </a:solidFill>
                <a:latin typeface="Happy Monkey"/>
                <a:ea typeface="Happy Monkey"/>
                <a:cs typeface="Happy Monkey"/>
                <a:sym typeface="Happy Monkey"/>
              </a:rPr>
              <a:t>Fold a piece of paper in half. On one side, draw or write about a mistake you have made. On the other side, draw or write the lesson you learned from your mistake.</a:t>
            </a:r>
            <a:endParaRPr b="1" sz="3000">
              <a:solidFill>
                <a:schemeClr val="dk1"/>
              </a:solidFill>
              <a:latin typeface="Happy Monkey"/>
              <a:ea typeface="Happy Monkey"/>
              <a:cs typeface="Happy Monkey"/>
              <a:sym typeface="Happy Monkey"/>
            </a:endParaRPr>
          </a:p>
        </p:txBody>
      </p:sp>
      <p:pic>
        <p:nvPicPr>
          <p:cNvPr id="202" name="Google Shape;202;p34"/>
          <p:cNvPicPr preferRelativeResize="0"/>
          <p:nvPr/>
        </p:nvPicPr>
        <p:blipFill>
          <a:blip r:embed="rId3">
            <a:alphaModFix/>
          </a:blip>
          <a:stretch>
            <a:fillRect/>
          </a:stretch>
        </p:blipFill>
        <p:spPr>
          <a:xfrm>
            <a:off x="5268075" y="100300"/>
            <a:ext cx="3629025" cy="4838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9" name="Google Shape;209;p3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10" name="Google Shape;210;p35"/>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36"/>
          <p:cNvSpPr/>
          <p:nvPr/>
        </p:nvSpPr>
        <p:spPr>
          <a:xfrm>
            <a:off x="122575" y="276550"/>
            <a:ext cx="5834400" cy="44862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6"/>
          <p:cNvSpPr txBox="1"/>
          <p:nvPr/>
        </p:nvSpPr>
        <p:spPr>
          <a:xfrm>
            <a:off x="6077000" y="276550"/>
            <a:ext cx="2927100" cy="4486200"/>
          </a:xfrm>
          <a:prstGeom prst="rect">
            <a:avLst/>
          </a:prstGeom>
          <a:solidFill>
            <a:srgbClr val="DBEB6D"/>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is self-compassion?</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Think about a time you have gotten mad at yourself.</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Do you think it is easier to be kind to yourself or others? Why?</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If you could talk to Esperanza after she runs off the stage, what would you say to her?</a:t>
            </a:r>
            <a:endParaRPr>
              <a:solidFill>
                <a:schemeClr val="dk1"/>
              </a:solidFill>
              <a:latin typeface="Happy Monkey"/>
              <a:ea typeface="Happy Monkey"/>
              <a:cs typeface="Happy Monkey"/>
              <a:sym typeface="Happy Monkey"/>
            </a:endParaRPr>
          </a:p>
          <a:p>
            <a:pPr indent="0" lvl="0" marL="0" rtl="0" algn="l">
              <a:lnSpc>
                <a:spcPct val="110000"/>
              </a:lnSpc>
              <a:spcBef>
                <a:spcPts val="800"/>
              </a:spcBef>
              <a:spcAft>
                <a:spcPts val="0"/>
              </a:spcAft>
              <a:buNone/>
            </a:pPr>
            <a:r>
              <a:rPr lang="en">
                <a:solidFill>
                  <a:schemeClr val="dk1"/>
                </a:solidFill>
                <a:latin typeface="Happy Monkey"/>
                <a:ea typeface="Happy Monkey"/>
                <a:cs typeface="Happy Monkey"/>
                <a:sym typeface="Happy Monkey"/>
              </a:rPr>
              <a:t>How can you spread love and kindness into the world?</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Kids Books: LISTENING WITH MY HEART read aloud for children is about being a good friend to yourself. The kid in this story is kind to everyone except herself, especially when she makes a mistake in her school play and can't stop beating herself up about it. This heart-tugging KidTime StoryTime is about seeing yourself -- and treating yourself -- in a whole new way. It's a #1 bestseller on Amazon, and now, we know why.  WARNING:  Some grownups may get sentimental with this evocative bullseye to the heart.  &#10;&#10;Presented by StoryTeller with the supremely kind and compassionate Doug the Dinosaur.&#10;&#10;Author Gabi Garcia writes books that help kids become stronger and more aware, drawing from her experience as a counselor and a mom.  She also wrote a Spanish version of this book, in case you like to read en Español. &#10;&#10;&#10;KidTime StoryTime is a Kids YouTube Channel all about kids books read aloud with love, funny voices &amp; wacky puppets...to entertain, educate &amp; inspire a love of reading! StoryTeller &amp; her peppy puppets read aloud all kinds of children stories every week. From monsters to princesses to dinosaurs, Disney books, the ABCs, even bilingual and nonfiction story time! Ideal from birth through approximately 99 years of age.  Because kids books are seriously awesome &amp; surprisingly deep. No Kidding.&#10;&#10;DEAR PARENTS &amp; EDUCATORS! BUY THE BOOK HERE: http://kidtimestorytime.com/go/listening-with-my-heart/ Your purchase helps support our free channel &amp; the author at no additional cost to you.&#10;&#10;SUBSCRIBE @ http://ow.ly/SLdiP &amp; BECOME A KidTime StoryTimer! &#10;&#10;YOU CAN BUY OUR PUPPETS HERE:&#10;DOUG THE DINOSAUR: http://kidtimestorytime.com/go/doug-the-dinosaur/&#10;HOOTY THE OWL: http://kidtimestorytime.com/go/hooty-the-owl/&#10;CORNY THE UNICORN: http://kidtimestorytime.com/go/corny-the-unicorn/&#10;FUSCHIA FISH: http://kidtimestorytime.com/go/fuschia-fish/&#10;WHITE RAT: http://kidtimestorytime.com/go/white-rat/&#10;ABUELA BEAR: http://kidtimestorytime.com/go/abuela-bear/&#10;TWOTONE THE CAT: http://kidtimestorytime.com/go/twotone-stuffed-animal-cat/&#10;&#10;Facebook: https://www.facebook.com/KidTimeStoryTime/&#10;Instagram: https://www.instagram.com/kidtimestorytime/&#10;Twitter: https://twitter.com/KidTimeStory&#10;Website: http://KidTimeStoryTime.com&#10;&#10;#KidTimeStoryTime" id="217" name="Google Shape;217;p36" title="Listening with My Heart: A Story of Kindness &amp; Self-Compassion | Kids Books Read Aloud">
            <a:hlinkClick r:id="rId3"/>
          </p:cNvPr>
          <p:cNvPicPr preferRelativeResize="0"/>
          <p:nvPr/>
        </p:nvPicPr>
        <p:blipFill>
          <a:blip r:embed="rId4">
            <a:alphaModFix/>
          </a:blip>
          <a:stretch>
            <a:fillRect/>
          </a:stretch>
        </p:blipFill>
        <p:spPr>
          <a:xfrm>
            <a:off x="297275" y="447200"/>
            <a:ext cx="5445074" cy="4083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37"/>
          <p:cNvSpPr/>
          <p:nvPr/>
        </p:nvSpPr>
        <p:spPr>
          <a:xfrm>
            <a:off x="122575" y="100300"/>
            <a:ext cx="4952100" cy="48387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some kind words to yourself. This can be a letter, drawings of kind words, or positive statements. Say them out loud to yourself. </a:t>
            </a:r>
            <a:endParaRPr b="1" sz="3000">
              <a:solidFill>
                <a:schemeClr val="dk1"/>
              </a:solidFill>
              <a:latin typeface="Happy Monkey"/>
              <a:ea typeface="Happy Monkey"/>
              <a:cs typeface="Happy Monkey"/>
              <a:sym typeface="Happy Monkey"/>
            </a:endParaRPr>
          </a:p>
        </p:txBody>
      </p:sp>
      <p:pic>
        <p:nvPicPr>
          <p:cNvPr id="223" name="Google Shape;223;p37"/>
          <p:cNvPicPr preferRelativeResize="0"/>
          <p:nvPr/>
        </p:nvPicPr>
        <p:blipFill>
          <a:blip r:embed="rId3">
            <a:alphaModFix/>
          </a:blip>
          <a:stretch>
            <a:fillRect/>
          </a:stretch>
        </p:blipFill>
        <p:spPr>
          <a:xfrm>
            <a:off x="5163150" y="507850"/>
            <a:ext cx="3904650" cy="39046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Google Shape;228;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30" name="Google Shape;230;p38"/>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1" name="Google Shape;231;p38"/>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39"/>
          <p:cNvSpPr/>
          <p:nvPr/>
        </p:nvSpPr>
        <p:spPr>
          <a:xfrm>
            <a:off x="122575" y="276550"/>
            <a:ext cx="5834400" cy="44862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9"/>
          <p:cNvSpPr txBox="1"/>
          <p:nvPr/>
        </p:nvSpPr>
        <p:spPr>
          <a:xfrm>
            <a:off x="6077000" y="276550"/>
            <a:ext cx="2927100" cy="4486200"/>
          </a:xfrm>
          <a:prstGeom prst="rect">
            <a:avLst/>
          </a:prstGeom>
          <a:solidFill>
            <a:srgbClr val="CDF7FA"/>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Did Howard know how to get along with his friends?</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did he learn from his grandma?</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are the 4 rules to get along with others?</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3000">
                <a:solidFill>
                  <a:schemeClr val="dk1"/>
                </a:solidFill>
                <a:latin typeface="Happy Monkey"/>
                <a:ea typeface="Happy Monkey"/>
                <a:cs typeface="Happy Monkey"/>
                <a:sym typeface="Happy Monkey"/>
              </a:rPr>
              <a:t>Do:</a:t>
            </a:r>
            <a:endParaRPr sz="30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Help Howard figure out how to help others get along at the end of the video. </a:t>
            </a:r>
            <a:endParaRPr>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http://www.wedolisten.org  &#10;15 free fun, educator endorsed Howard B. Wigglebottom videos, songs, interactive questions, posters and more. We help young children be better listeners, learn important life lessons and feel good about themselves." id="238" name="Google Shape;238;p39" title="Getting Along (with captions)">
            <a:hlinkClick r:id="rId3"/>
          </p:cNvPr>
          <p:cNvPicPr preferRelativeResize="0"/>
          <p:nvPr/>
        </p:nvPicPr>
        <p:blipFill>
          <a:blip r:embed="rId4">
            <a:alphaModFix/>
          </a:blip>
          <a:stretch>
            <a:fillRect/>
          </a:stretch>
        </p:blipFill>
        <p:spPr>
          <a:xfrm>
            <a:off x="289500" y="592350"/>
            <a:ext cx="5381825" cy="40363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40"/>
          <p:cNvSpPr/>
          <p:nvPr/>
        </p:nvSpPr>
        <p:spPr>
          <a:xfrm>
            <a:off x="122575" y="100300"/>
            <a:ext cx="5454600" cy="48387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Write/Draw about a time you used one of the 4 rules for getting along:</a:t>
            </a:r>
            <a:endParaRPr b="1" sz="3000">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000">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1800" u="sng">
                <a:solidFill>
                  <a:schemeClr val="dk1"/>
                </a:solidFill>
                <a:latin typeface="Happy Monkey"/>
                <a:ea typeface="Happy Monkey"/>
                <a:cs typeface="Happy Monkey"/>
                <a:sym typeface="Happy Monkey"/>
              </a:rPr>
              <a:t>Review the Rules:</a:t>
            </a:r>
            <a:endParaRPr b="1" sz="1800" u="sng">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Happy Monkey"/>
                <a:ea typeface="Happy Monkey"/>
                <a:cs typeface="Happy Monkey"/>
                <a:sym typeface="Happy Monkey"/>
              </a:rPr>
              <a:t>1.</a:t>
            </a:r>
            <a:r>
              <a:rPr b="1" lang="en" sz="1800">
                <a:solidFill>
                  <a:schemeClr val="dk1"/>
                </a:solidFill>
                <a:latin typeface="Happy Monkey"/>
                <a:ea typeface="Happy Monkey"/>
                <a:cs typeface="Happy Monkey"/>
                <a:sym typeface="Happy Monkey"/>
              </a:rPr>
              <a:t>Everyone needs to have a say</a:t>
            </a:r>
            <a:endParaRPr b="1"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Happy Monkey"/>
                <a:ea typeface="Happy Monkey"/>
                <a:cs typeface="Happy Monkey"/>
                <a:sym typeface="Happy Monkey"/>
              </a:rPr>
              <a:t>2.</a:t>
            </a:r>
            <a:r>
              <a:rPr b="1" lang="en" sz="1800">
                <a:solidFill>
                  <a:schemeClr val="dk1"/>
                </a:solidFill>
                <a:latin typeface="Happy Monkey"/>
                <a:ea typeface="Happy Monkey"/>
                <a:cs typeface="Happy Monkey"/>
                <a:sym typeface="Happy Monkey"/>
              </a:rPr>
              <a:t>Everyone needs to have a turn</a:t>
            </a:r>
            <a:endParaRPr b="1"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Happy Monkey"/>
                <a:ea typeface="Happy Monkey"/>
                <a:cs typeface="Happy Monkey"/>
                <a:sym typeface="Happy Monkey"/>
              </a:rPr>
              <a:t>3.</a:t>
            </a:r>
            <a:r>
              <a:rPr b="1" lang="en" sz="1800">
                <a:solidFill>
                  <a:schemeClr val="dk1"/>
                </a:solidFill>
                <a:latin typeface="Happy Monkey"/>
                <a:ea typeface="Happy Monkey"/>
                <a:cs typeface="Happy Monkey"/>
                <a:sym typeface="Happy Monkey"/>
              </a:rPr>
              <a:t>Everyone gets to be right</a:t>
            </a:r>
            <a:endParaRPr b="1"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Happy Monkey"/>
                <a:ea typeface="Happy Monkey"/>
                <a:cs typeface="Happy Monkey"/>
                <a:sym typeface="Happy Monkey"/>
              </a:rPr>
              <a:t>4.</a:t>
            </a:r>
            <a:r>
              <a:rPr b="1" lang="en" sz="1800">
                <a:solidFill>
                  <a:schemeClr val="dk1"/>
                </a:solidFill>
                <a:latin typeface="Happy Monkey"/>
                <a:ea typeface="Happy Monkey"/>
                <a:cs typeface="Happy Monkey"/>
                <a:sym typeface="Happy Monkey"/>
              </a:rPr>
              <a:t>Apologize</a:t>
            </a:r>
            <a:endParaRPr b="1" sz="1800">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000">
              <a:solidFill>
                <a:schemeClr val="dk1"/>
              </a:solidFill>
              <a:latin typeface="Happy Monkey"/>
              <a:ea typeface="Happy Monkey"/>
              <a:cs typeface="Happy Monkey"/>
              <a:sym typeface="Happy Monkey"/>
            </a:endParaRPr>
          </a:p>
        </p:txBody>
      </p:sp>
      <p:pic>
        <p:nvPicPr>
          <p:cNvPr id="244" name="Google Shape;244;p40"/>
          <p:cNvPicPr preferRelativeResize="0"/>
          <p:nvPr/>
        </p:nvPicPr>
        <p:blipFill>
          <a:blip r:embed="rId3">
            <a:alphaModFix/>
          </a:blip>
          <a:stretch>
            <a:fillRect/>
          </a:stretch>
        </p:blipFill>
        <p:spPr>
          <a:xfrm>
            <a:off x="5778600" y="765268"/>
            <a:ext cx="3262025" cy="32620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51" name="Google Shape;251;p41"/>
          <p:cNvPicPr preferRelativeResize="0"/>
          <p:nvPr/>
        </p:nvPicPr>
        <p:blipFill>
          <a:blip r:embed="rId3">
            <a:alphaModFix/>
          </a:blip>
          <a:stretch>
            <a:fillRect/>
          </a:stretch>
        </p:blipFill>
        <p:spPr>
          <a:xfrm>
            <a:off x="0" y="0"/>
            <a:ext cx="9144000" cy="5143500"/>
          </a:xfrm>
          <a:prstGeom prst="rect">
            <a:avLst/>
          </a:prstGeom>
          <a:noFill/>
          <a:ln>
            <a:noFill/>
          </a:ln>
        </p:spPr>
      </p:pic>
      <p:sp>
        <p:nvSpPr>
          <p:cNvPr id="252" name="Google Shape;252;p41"/>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5"/>
          <p:cNvSpPr/>
          <p:nvPr/>
        </p:nvSpPr>
        <p:spPr>
          <a:xfrm>
            <a:off x="122575" y="252463"/>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txBox="1"/>
          <p:nvPr/>
        </p:nvSpPr>
        <p:spPr>
          <a:xfrm>
            <a:off x="91825" y="276550"/>
            <a:ext cx="58959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Make a list of all the things that make you happy. </a:t>
            </a:r>
            <a:endParaRPr b="1" sz="3000">
              <a:solidFill>
                <a:srgbClr val="00FFFF"/>
              </a:solidFill>
              <a:latin typeface="Happy Monkey"/>
              <a:ea typeface="Happy Monkey"/>
              <a:cs typeface="Happy Monkey"/>
              <a:sym typeface="Happy Monkey"/>
            </a:endParaRPr>
          </a:p>
        </p:txBody>
      </p:sp>
      <p:pic>
        <p:nvPicPr>
          <p:cNvPr id="70" name="Google Shape;70;p15"/>
          <p:cNvPicPr preferRelativeResize="0"/>
          <p:nvPr/>
        </p:nvPicPr>
        <p:blipFill rotWithShape="1">
          <a:blip r:embed="rId3">
            <a:alphaModFix/>
          </a:blip>
          <a:srcRect b="0" l="0" r="46669" t="0"/>
          <a:stretch/>
        </p:blipFill>
        <p:spPr>
          <a:xfrm>
            <a:off x="6050850" y="300700"/>
            <a:ext cx="3419796" cy="43897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sp>
        <p:nvSpPr>
          <p:cNvPr id="257" name="Google Shape;257;p42"/>
          <p:cNvSpPr/>
          <p:nvPr/>
        </p:nvSpPr>
        <p:spPr>
          <a:xfrm>
            <a:off x="122575" y="276550"/>
            <a:ext cx="5834400" cy="44862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2"/>
          <p:cNvSpPr txBox="1"/>
          <p:nvPr/>
        </p:nvSpPr>
        <p:spPr>
          <a:xfrm>
            <a:off x="6077000" y="276550"/>
            <a:ext cx="2927100" cy="4486200"/>
          </a:xfrm>
          <a:prstGeom prst="rect">
            <a:avLst/>
          </a:prstGeom>
          <a:solidFill>
            <a:srgbClr val="F4AEF8"/>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Why does the main character dislike Jeremy Ross?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How did the main character change as he spent his day with his neighbor, Jeremy?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message or lesson can we learn from this book?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Did you ever have a similar problem as the main character?</a:t>
            </a:r>
            <a:endParaRPr>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Enemy Pie is written by Derek Munson, illustrated by Tara Calahan King and read by Camryn Manheim.&#10;&#10;It was the perfect summer. That is, until Jeremy Ross moved into the house down the street and became Enemy Number One. Luckily, Dad has a surefire way to get rid of enemies - Enemy Pie.&#10;&#10;View the activity guide here: http://bit.ly/enemyPie&#10;&#10;Watch all of our videos at http://www.storylineonline.net/." id="259" name="Google Shape;259;p42" title="Enemy Pie read by Camryn Manheim">
            <a:hlinkClick r:id="rId3"/>
          </p:cNvPr>
          <p:cNvPicPr preferRelativeResize="0"/>
          <p:nvPr/>
        </p:nvPicPr>
        <p:blipFill>
          <a:blip r:embed="rId4">
            <a:alphaModFix/>
          </a:blip>
          <a:stretch>
            <a:fillRect/>
          </a:stretch>
        </p:blipFill>
        <p:spPr>
          <a:xfrm>
            <a:off x="297275" y="488225"/>
            <a:ext cx="5463850" cy="4097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sp>
        <p:nvSpPr>
          <p:cNvPr id="264" name="Google Shape;264;p43"/>
          <p:cNvSpPr/>
          <p:nvPr/>
        </p:nvSpPr>
        <p:spPr>
          <a:xfrm>
            <a:off x="122575" y="100300"/>
            <a:ext cx="5172600" cy="48387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Make a friendship pie. Draw a big circle on a piece of paper and divide it into sections. Write 1 way you can be a good friend in each section. </a:t>
            </a:r>
            <a:endParaRPr b="1" sz="3000">
              <a:solidFill>
                <a:schemeClr val="dk1"/>
              </a:solidFill>
              <a:latin typeface="Happy Monkey"/>
              <a:ea typeface="Happy Monkey"/>
              <a:cs typeface="Happy Monkey"/>
              <a:sym typeface="Happy Monkey"/>
            </a:endParaRPr>
          </a:p>
        </p:txBody>
      </p:sp>
      <p:pic>
        <p:nvPicPr>
          <p:cNvPr id="265" name="Google Shape;265;p43"/>
          <p:cNvPicPr preferRelativeResize="0"/>
          <p:nvPr/>
        </p:nvPicPr>
        <p:blipFill>
          <a:blip r:embed="rId3">
            <a:alphaModFix/>
          </a:blip>
          <a:stretch>
            <a:fillRect/>
          </a:stretch>
        </p:blipFill>
        <p:spPr>
          <a:xfrm>
            <a:off x="5386400" y="100300"/>
            <a:ext cx="3629019" cy="48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pic>
        <p:nvPicPr>
          <p:cNvPr id="75" name="Google Shape;75;p16"/>
          <p:cNvPicPr preferRelativeResize="0"/>
          <p:nvPr/>
        </p:nvPicPr>
        <p:blipFill>
          <a:blip r:embed="rId3">
            <a:alphaModFix/>
          </a:blip>
          <a:stretch>
            <a:fillRect/>
          </a:stretch>
        </p:blipFill>
        <p:spPr>
          <a:xfrm>
            <a:off x="152400" y="152400"/>
            <a:ext cx="8602133" cy="4838700"/>
          </a:xfrm>
          <a:prstGeom prst="rect">
            <a:avLst/>
          </a:prstGeom>
          <a:noFill/>
          <a:ln>
            <a:noFill/>
          </a:ln>
        </p:spPr>
      </p:pic>
      <p:pic>
        <p:nvPicPr>
          <p:cNvPr id="76" name="Google Shape;76;p16"/>
          <p:cNvPicPr preferRelativeResize="0"/>
          <p:nvPr/>
        </p:nvPicPr>
        <p:blipFill>
          <a:blip r:embed="rId4">
            <a:alphaModFix/>
          </a:blip>
          <a:stretch>
            <a:fillRect/>
          </a:stretch>
        </p:blipFill>
        <p:spPr>
          <a:xfrm>
            <a:off x="0" y="0"/>
            <a:ext cx="9144000" cy="5143500"/>
          </a:xfrm>
          <a:prstGeom prst="rect">
            <a:avLst/>
          </a:prstGeom>
          <a:noFill/>
          <a:ln>
            <a:noFill/>
          </a:ln>
        </p:spPr>
      </p:pic>
      <p:sp>
        <p:nvSpPr>
          <p:cNvPr id="77" name="Google Shape;77;p16"/>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p:nvPr/>
        </p:nvSpPr>
        <p:spPr>
          <a:xfrm>
            <a:off x="122575" y="276550"/>
            <a:ext cx="5834400" cy="44862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7"/>
          <p:cNvSpPr txBox="1"/>
          <p:nvPr/>
        </p:nvSpPr>
        <p:spPr>
          <a:xfrm>
            <a:off x="6077000" y="276550"/>
            <a:ext cx="2927100" cy="4486200"/>
          </a:xfrm>
          <a:prstGeom prst="rect">
            <a:avLst/>
          </a:prstGeom>
          <a:solidFill>
            <a:srgbClr val="F3DC9C"/>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How does a person’s face change based on their emotion?</a:t>
            </a:r>
            <a:br>
              <a:rPr b="1" lang="en">
                <a:latin typeface="Happy Monkey"/>
                <a:ea typeface="Happy Monkey"/>
                <a:cs typeface="Happy Monkey"/>
                <a:sym typeface="Happy Monkey"/>
              </a:rPr>
            </a:br>
            <a:br>
              <a:rPr b="1" lang="en">
                <a:latin typeface="Happy Monkey"/>
                <a:ea typeface="Happy Monkey"/>
                <a:cs typeface="Happy Monkey"/>
                <a:sym typeface="Happy Monkey"/>
              </a:rPr>
            </a:br>
            <a:r>
              <a:rPr b="1" lang="en">
                <a:latin typeface="Happy Monkey"/>
                <a:ea typeface="Happy Monkey"/>
                <a:cs typeface="Happy Monkey"/>
                <a:sym typeface="Happy Monkey"/>
              </a:rPr>
              <a:t>How does a person’s body change based on their emotion?</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Which of these emotions are you feeling the most right now?</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id="84" name="Google Shape;84;p17" title="Inside Out: Guessing the feelings.">
            <a:hlinkClick r:id="rId3"/>
          </p:cNvPr>
          <p:cNvPicPr preferRelativeResize="0"/>
          <p:nvPr/>
        </p:nvPicPr>
        <p:blipFill>
          <a:blip r:embed="rId4">
            <a:alphaModFix/>
          </a:blip>
          <a:stretch>
            <a:fillRect/>
          </a:stretch>
        </p:blipFill>
        <p:spPr>
          <a:xfrm>
            <a:off x="399800" y="570200"/>
            <a:ext cx="5238325" cy="3928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8"/>
          <p:cNvSpPr/>
          <p:nvPr/>
        </p:nvSpPr>
        <p:spPr>
          <a:xfrm>
            <a:off x="122575" y="100300"/>
            <a:ext cx="4952100" cy="48387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Clr>
                <a:schemeClr val="dk1"/>
              </a:buClr>
              <a:buSzPts val="1100"/>
              <a:buFont typeface="Arial"/>
              <a:buNone/>
            </a:pPr>
            <a:r>
              <a:rPr b="1" lang="en" sz="3000">
                <a:solidFill>
                  <a:schemeClr val="dk1"/>
                </a:solidFill>
                <a:latin typeface="Happy Monkey"/>
                <a:ea typeface="Happy Monkey"/>
                <a:cs typeface="Happy Monkey"/>
                <a:sym typeface="Happy Monkey"/>
              </a:rPr>
              <a:t>Fold a piece of paper in half 2 times. Write one of the following emotions in each square: happy, sad, worried, angry. Draw a picture of yourself showing each emotion. </a:t>
            </a:r>
            <a:endParaRPr b="1" sz="3000">
              <a:solidFill>
                <a:schemeClr val="dk1"/>
              </a:solidFill>
              <a:latin typeface="Happy Monkey"/>
              <a:ea typeface="Happy Monkey"/>
              <a:cs typeface="Happy Monkey"/>
              <a:sym typeface="Happy Monkey"/>
            </a:endParaRPr>
          </a:p>
        </p:txBody>
      </p:sp>
      <p:pic>
        <p:nvPicPr>
          <p:cNvPr id="90" name="Google Shape;90;p18"/>
          <p:cNvPicPr preferRelativeResize="0"/>
          <p:nvPr/>
        </p:nvPicPr>
        <p:blipFill>
          <a:blip r:embed="rId3">
            <a:alphaModFix/>
          </a:blip>
          <a:stretch>
            <a:fillRect/>
          </a:stretch>
        </p:blipFill>
        <p:spPr>
          <a:xfrm>
            <a:off x="5239725" y="100300"/>
            <a:ext cx="3629025"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97" name="Google Shape;97;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98" name="Google Shape;98;p19"/>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20"/>
          <p:cNvSpPr/>
          <p:nvPr/>
        </p:nvSpPr>
        <p:spPr>
          <a:xfrm>
            <a:off x="122575" y="276550"/>
            <a:ext cx="5834400" cy="44862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0"/>
          <p:cNvSpPr txBox="1"/>
          <p:nvPr/>
        </p:nvSpPr>
        <p:spPr>
          <a:xfrm>
            <a:off x="6077000" y="276550"/>
            <a:ext cx="2927100" cy="4486200"/>
          </a:xfrm>
          <a:prstGeom prst="rect">
            <a:avLst/>
          </a:prstGeom>
          <a:solidFill>
            <a:srgbClr val="DBEB6D"/>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Have you ever felt like Howard?</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How did Howard learn to listen to his body when it was angry?</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were some of the things Howard learned to do when his body felt angry?</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lesson can you learn from Howard?</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http://www.wedolisten.org &#10;15   free Howard B. Wigglebottom videos, songs, interactive questions and more to help young children be better listeners, learn important life lessons and feel good about themselves." id="105" name="Google Shape;105;p20" title="Controlling Anger Video">
            <a:hlinkClick r:id="rId3"/>
          </p:cNvPr>
          <p:cNvPicPr preferRelativeResize="0"/>
          <p:nvPr/>
        </p:nvPicPr>
        <p:blipFill>
          <a:blip r:embed="rId4">
            <a:alphaModFix/>
          </a:blip>
          <a:stretch>
            <a:fillRect/>
          </a:stretch>
        </p:blipFill>
        <p:spPr>
          <a:xfrm>
            <a:off x="338275" y="508700"/>
            <a:ext cx="5417725" cy="406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1"/>
          <p:cNvSpPr/>
          <p:nvPr/>
        </p:nvSpPr>
        <p:spPr>
          <a:xfrm>
            <a:off x="122575" y="100300"/>
            <a:ext cx="4952100" cy="48387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Draw an outline of your body when it feels angry. Mark the parts where you feel the anger in red.</a:t>
            </a:r>
            <a:endParaRPr b="1" sz="3000">
              <a:solidFill>
                <a:schemeClr val="dk1"/>
              </a:solidFill>
              <a:latin typeface="Happy Monkey"/>
              <a:ea typeface="Happy Monkey"/>
              <a:cs typeface="Happy Monkey"/>
              <a:sym typeface="Happy Monkey"/>
            </a:endParaRPr>
          </a:p>
        </p:txBody>
      </p:sp>
      <p:pic>
        <p:nvPicPr>
          <p:cNvPr id="111" name="Google Shape;111;p21"/>
          <p:cNvPicPr preferRelativeResize="0"/>
          <p:nvPr/>
        </p:nvPicPr>
        <p:blipFill>
          <a:blip r:embed="rId3">
            <a:alphaModFix/>
          </a:blip>
          <a:stretch>
            <a:fillRect/>
          </a:stretch>
        </p:blipFill>
        <p:spPr>
          <a:xfrm rot="-5400000">
            <a:off x="4333510" y="755589"/>
            <a:ext cx="5161249" cy="3086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